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901" r:id="rId2"/>
    <p:sldId id="2903" r:id="rId3"/>
    <p:sldId id="2904" r:id="rId4"/>
    <p:sldId id="2906" r:id="rId5"/>
    <p:sldId id="2852" r:id="rId6"/>
    <p:sldId id="2907" r:id="rId7"/>
    <p:sldId id="2908" r:id="rId8"/>
    <p:sldId id="2909" r:id="rId9"/>
    <p:sldId id="2706" r:id="rId10"/>
    <p:sldId id="2860" r:id="rId11"/>
    <p:sldId id="2911" r:id="rId12"/>
    <p:sldId id="2912" r:id="rId13"/>
    <p:sldId id="2920" r:id="rId14"/>
    <p:sldId id="2900" r:id="rId15"/>
    <p:sldId id="2910" r:id="rId16"/>
    <p:sldId id="2913" r:id="rId17"/>
    <p:sldId id="2919" r:id="rId18"/>
    <p:sldId id="2893" r:id="rId19"/>
    <p:sldId id="2914" r:id="rId20"/>
    <p:sldId id="2915" r:id="rId21"/>
    <p:sldId id="2916" r:id="rId22"/>
    <p:sldId id="2917" r:id="rId23"/>
    <p:sldId id="2918" r:id="rId24"/>
  </p:sldIdLst>
  <p:sldSz cx="24377650" cy="13716000"/>
  <p:notesSz cx="6858000" cy="9144000"/>
  <p:defaultTextStyle>
    <a:defPPr>
      <a:defRPr lang="en-US"/>
    </a:defPPr>
    <a:lvl1pPr algn="l" defTabSz="1827213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Lato Light"/>
        <a:ea typeface="+mn-ea"/>
        <a:cs typeface="+mn-cs"/>
      </a:defRPr>
    </a:lvl1pPr>
    <a:lvl2pPr marL="912813" indent="-455613" algn="l" defTabSz="1827213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Lato Light"/>
        <a:ea typeface="+mn-ea"/>
        <a:cs typeface="+mn-cs"/>
      </a:defRPr>
    </a:lvl2pPr>
    <a:lvl3pPr marL="1827213" indent="-912813" algn="l" defTabSz="1827213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Lato Light"/>
        <a:ea typeface="+mn-ea"/>
        <a:cs typeface="+mn-cs"/>
      </a:defRPr>
    </a:lvl3pPr>
    <a:lvl4pPr marL="2741613" indent="-1370013" algn="l" defTabSz="1827213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Lato Light"/>
        <a:ea typeface="+mn-ea"/>
        <a:cs typeface="+mn-cs"/>
      </a:defRPr>
    </a:lvl4pPr>
    <a:lvl5pPr marL="3656013" indent="-1827213" algn="l" defTabSz="1827213" rtl="0" eaLnBrk="0" fontAlgn="base" hangingPunct="0">
      <a:spcBef>
        <a:spcPct val="0"/>
      </a:spcBef>
      <a:spcAft>
        <a:spcPct val="0"/>
      </a:spcAft>
      <a:defRPr sz="3600" kern="1200">
        <a:solidFill>
          <a:schemeClr val="tx1"/>
        </a:solidFill>
        <a:latin typeface="Lato Light"/>
        <a:ea typeface="+mn-ea"/>
        <a:cs typeface="+mn-cs"/>
      </a:defRPr>
    </a:lvl5pPr>
    <a:lvl6pPr marL="2286000" algn="l" defTabSz="914400" rtl="0" eaLnBrk="1" latinLnBrk="0" hangingPunct="1">
      <a:defRPr sz="3600" kern="1200">
        <a:solidFill>
          <a:schemeClr val="tx1"/>
        </a:solidFill>
        <a:latin typeface="Lato Light"/>
        <a:ea typeface="+mn-ea"/>
        <a:cs typeface="+mn-cs"/>
      </a:defRPr>
    </a:lvl6pPr>
    <a:lvl7pPr marL="2743200" algn="l" defTabSz="914400" rtl="0" eaLnBrk="1" latinLnBrk="0" hangingPunct="1">
      <a:defRPr sz="3600" kern="1200">
        <a:solidFill>
          <a:schemeClr val="tx1"/>
        </a:solidFill>
        <a:latin typeface="Lato Light"/>
        <a:ea typeface="+mn-ea"/>
        <a:cs typeface="+mn-cs"/>
      </a:defRPr>
    </a:lvl7pPr>
    <a:lvl8pPr marL="3200400" algn="l" defTabSz="914400" rtl="0" eaLnBrk="1" latinLnBrk="0" hangingPunct="1">
      <a:defRPr sz="3600" kern="1200">
        <a:solidFill>
          <a:schemeClr val="tx1"/>
        </a:solidFill>
        <a:latin typeface="Lato Light"/>
        <a:ea typeface="+mn-ea"/>
        <a:cs typeface="+mn-cs"/>
      </a:defRPr>
    </a:lvl8pPr>
    <a:lvl9pPr marL="3657600" algn="l" defTabSz="914400" rtl="0" eaLnBrk="1" latinLnBrk="0" hangingPunct="1">
      <a:defRPr sz="3600" kern="1200">
        <a:solidFill>
          <a:schemeClr val="tx1"/>
        </a:solidFill>
        <a:latin typeface="Lato Ligh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44">
          <p15:clr>
            <a:srgbClr val="A4A3A4"/>
          </p15:clr>
        </p15:guide>
        <p15:guide id="2" pos="76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2963"/>
    <a:srgbClr val="DE4276"/>
    <a:srgbClr val="D2D4D5"/>
    <a:srgbClr val="6C6D70"/>
    <a:srgbClr val="0E76BD"/>
    <a:srgbClr val="2B87C4"/>
    <a:srgbClr val="D2D3D4"/>
    <a:srgbClr val="F68D7A"/>
    <a:srgbClr val="BF1E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92" autoAdjust="0"/>
    <p:restoredTop sz="90279" autoAdjust="0"/>
  </p:normalViewPr>
  <p:slideViewPr>
    <p:cSldViewPr snapToGrid="0" snapToObjects="1">
      <p:cViewPr>
        <p:scale>
          <a:sx n="30" d="100"/>
          <a:sy n="30" d="100"/>
        </p:scale>
        <p:origin x="807" y="27"/>
      </p:cViewPr>
      <p:guideLst>
        <p:guide orient="horz" pos="4344"/>
        <p:guide pos="7678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36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A8214BD-C6DA-F044-8D8F-5D445958ED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1828434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A04649-DAF7-5F4B-959D-2D135381032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1828434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F2EC9E53-4655-7742-8D96-9AD9F4375F43}" type="datetimeFigureOut">
              <a:rPr lang="en-US"/>
              <a:pPr>
                <a:defRPr/>
              </a:pPr>
              <a:t>5/20/2019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1D73E4-6AC6-1B43-AA29-58E8731DE9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1828434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A0FF13-C37D-0444-8D59-B1117B28B43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1828434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C6633C2-6C35-A048-991B-86A89547AB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gif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3411732-9612-1B44-8A0B-24794F1C573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1828434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Calibri Ligh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8C08D8-71F7-6B48-93A3-6509652F8D09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1828434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Calibri Light"/>
              </a:defRPr>
            </a:lvl1pPr>
          </a:lstStyle>
          <a:p>
            <a:pPr>
              <a:defRPr/>
            </a:pPr>
            <a:fld id="{0856F403-2F37-424A-B3EC-0E137676B013}" type="datetimeFigureOut">
              <a:rPr lang="en-US"/>
              <a:pPr>
                <a:defRPr/>
              </a:pPr>
              <a:t>5/20/2019</a:t>
            </a:fld>
            <a:endParaRPr 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0DCF4411-149E-A84A-9169-3FC344F064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759AC99-4456-084A-BC4A-E7EC7A7887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9C3D2C-F72C-EC4C-B985-273F8D171CD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1828434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Calibri Ligh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721AB-FED3-8849-8721-565276A931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1828434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Calibri Light"/>
              </a:defRPr>
            </a:lvl1pPr>
          </a:lstStyle>
          <a:p>
            <a:pPr>
              <a:defRPr/>
            </a:pPr>
            <a:fld id="{B862C031-9D50-A648-A70B-F2B13EF2CC3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912813" rtl="0" fontAlgn="base">
      <a:spcBef>
        <a:spcPct val="30000"/>
      </a:spcBef>
      <a:spcAft>
        <a:spcPct val="0"/>
      </a:spcAft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2813" algn="l" defTabSz="912813" rtl="0" fontAlgn="base">
      <a:spcBef>
        <a:spcPct val="30000"/>
      </a:spcBef>
      <a:spcAft>
        <a:spcPct val="0"/>
      </a:spcAft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7213" algn="l" defTabSz="912813" rtl="0" fontAlgn="base">
      <a:spcBef>
        <a:spcPct val="30000"/>
      </a:spcBef>
      <a:spcAft>
        <a:spcPct val="0"/>
      </a:spcAft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1613" algn="l" defTabSz="912813" rtl="0" fontAlgn="base">
      <a:spcBef>
        <a:spcPct val="30000"/>
      </a:spcBef>
      <a:spcAft>
        <a:spcPct val="0"/>
      </a:spcAft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013" algn="l" defTabSz="912813" rtl="0" fontAlgn="base">
      <a:spcBef>
        <a:spcPct val="30000"/>
      </a:spcBef>
      <a:spcAft>
        <a:spcPct val="0"/>
      </a:spcAft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Slide Image Placeholder 1">
            <a:extLst>
              <a:ext uri="{FF2B5EF4-FFF2-40B4-BE49-F238E27FC236}">
                <a16:creationId xmlns:a16="http://schemas.microsoft.com/office/drawing/2014/main" id="{A054303A-55D0-D247-85B2-CAEBD8BA43B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4" name="Notes Placeholder 2">
            <a:extLst>
              <a:ext uri="{FF2B5EF4-FFF2-40B4-BE49-F238E27FC236}">
                <a16:creationId xmlns:a16="http://schemas.microsoft.com/office/drawing/2014/main" id="{3397A6A0-B79A-2C4A-965C-A655C4F580D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sr-Latn-RS" sz="8800" dirty="0" err="1">
                <a:latin typeface="+mj-lt"/>
              </a:rPr>
              <a:t>gasd</a:t>
            </a:r>
            <a:endParaRPr lang="sr-Latn-RS" altLang="sr-Latn-RS" sz="8800" dirty="0">
              <a:latin typeface="+mj-lt"/>
            </a:endParaRPr>
          </a:p>
        </p:txBody>
      </p:sp>
      <p:sp>
        <p:nvSpPr>
          <p:cNvPr id="115715" name="Slide Number Placeholder 3">
            <a:extLst>
              <a:ext uri="{FF2B5EF4-FFF2-40B4-BE49-F238E27FC236}">
                <a16:creationId xmlns:a16="http://schemas.microsoft.com/office/drawing/2014/main" id="{12181594-059E-4447-8171-BF8542203B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defTabSz="1827213" fontAlgn="base">
              <a:spcBef>
                <a:spcPct val="0"/>
              </a:spcBef>
              <a:spcAft>
                <a:spcPct val="0"/>
              </a:spcAft>
            </a:pPr>
            <a:fld id="{F82EFFA1-757B-564D-9CB9-386A897480F5}" type="slidenum">
              <a:rPr lang="en-US" altLang="sr-Latn-RS" sz="1200">
                <a:latin typeface="Calibri Light" panose="020F0302020204030204" pitchFamily="34" charset="0"/>
              </a:rPr>
              <a:pPr defTabSz="1827213"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US" altLang="sr-Latn-RS" sz="1200">
              <a:latin typeface="Calibri Light" panose="020F03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862C031-9D50-A648-A70B-F2B13EF2CC36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629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313626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8940802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7388965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115989" y="0"/>
            <a:ext cx="6020412" cy="417622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1" y="4281977"/>
            <a:ext cx="6020411" cy="417622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8352602" y="0"/>
            <a:ext cx="6025048" cy="417622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231978" y="4318161"/>
            <a:ext cx="6020412" cy="414003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7023596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6091866" cy="457703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6092032" y="0"/>
            <a:ext cx="6091866" cy="457703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2183732" y="0"/>
            <a:ext cx="6091866" cy="457703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8275764" y="0"/>
            <a:ext cx="6101886" cy="457703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9138966"/>
            <a:ext cx="6101554" cy="457703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101720" y="9138966"/>
            <a:ext cx="6091866" cy="457703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2193420" y="9138966"/>
            <a:ext cx="6091866" cy="457703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8285452" y="9138966"/>
            <a:ext cx="6091866" cy="457703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63231875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88824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6249876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8125882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125882" y="6858000"/>
            <a:ext cx="8125882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251768" y="0"/>
            <a:ext cx="8125882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7951394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8125882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125882" y="0"/>
            <a:ext cx="8125882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251768" y="0"/>
            <a:ext cx="8125882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87026009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525425" y="4090497"/>
            <a:ext cx="6070498" cy="512298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9290373" y="4090497"/>
            <a:ext cx="6070499" cy="512298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055324" y="4090497"/>
            <a:ext cx="6070498" cy="5122983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20142732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703190" y="4031881"/>
            <a:ext cx="7001188" cy="512298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704378" y="4031881"/>
            <a:ext cx="7001187" cy="512298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5705565" y="4031881"/>
            <a:ext cx="7001188" cy="512298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64423590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7342908"/>
            <a:ext cx="8125882" cy="637309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6251768" y="7342908"/>
            <a:ext cx="8125882" cy="637309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85239348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125882" y="6858000"/>
            <a:ext cx="16251768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8125882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7560354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6A4F80-F8BC-744B-A0E8-77CF40A5CA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93"/>
            <a:ext cx="24377650" cy="13705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253696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88824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6166609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3560665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3677410" y="0"/>
            <a:ext cx="3560665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7243002" y="0"/>
            <a:ext cx="3560665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0805176" y="0"/>
            <a:ext cx="3560665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144410" y="2996184"/>
            <a:ext cx="3008376" cy="300837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15576962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3560665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3565592" y="0"/>
            <a:ext cx="3560665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7127766" y="0"/>
            <a:ext cx="3560665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0816985" y="0"/>
            <a:ext cx="3560665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227771" y="2996184"/>
            <a:ext cx="3008376" cy="300837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83716024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2933065" y="4235410"/>
            <a:ext cx="2362200" cy="23622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933065" y="8578751"/>
            <a:ext cx="2362200" cy="23622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441422" y="4235409"/>
            <a:ext cx="2362200" cy="23622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441422" y="8578750"/>
            <a:ext cx="2362200" cy="23622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81118349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126445" y="3146229"/>
            <a:ext cx="2272678" cy="227267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9027879" y="3146229"/>
            <a:ext cx="2272678" cy="227267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929312" y="3146229"/>
            <a:ext cx="2272678" cy="227267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18260331" y="3146229"/>
            <a:ext cx="2272678" cy="227267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4126445" y="8214159"/>
            <a:ext cx="2272678" cy="227267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9027879" y="8214159"/>
            <a:ext cx="2272678" cy="227267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2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13929312" y="8214159"/>
            <a:ext cx="2272678" cy="227267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8260331" y="8214159"/>
            <a:ext cx="2272678" cy="227267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3475115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4466492"/>
            <a:ext cx="11007969" cy="9249507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09483833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2249750" y="4138889"/>
            <a:ext cx="1739818" cy="171441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9750" y="6501089"/>
            <a:ext cx="1739818" cy="171441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2249750" y="9058787"/>
            <a:ext cx="1739818" cy="171441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509636" y="4138889"/>
            <a:ext cx="1739818" cy="171441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9509636" y="6501089"/>
            <a:ext cx="1739818" cy="171441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509636" y="9058787"/>
            <a:ext cx="1739818" cy="171441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16769522" y="4138889"/>
            <a:ext cx="1739818" cy="171441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16769522" y="6501089"/>
            <a:ext cx="1739818" cy="171441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6769522" y="9058787"/>
            <a:ext cx="1739818" cy="171441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90495979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-2" y="1"/>
            <a:ext cx="12188826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2" y="6858000"/>
            <a:ext cx="12188826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2188824" y="6858000"/>
            <a:ext cx="12188826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45532617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-2" y="0"/>
            <a:ext cx="24377652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767066" y="3452063"/>
            <a:ext cx="3008376" cy="300837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90415862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518286" y="518286"/>
            <a:ext cx="5416062" cy="597876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518286" y="7015341"/>
            <a:ext cx="5416062" cy="597876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452631" y="2498002"/>
            <a:ext cx="8707157" cy="597876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256900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188824" y="0"/>
            <a:ext cx="12188825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93671617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0963548" y="0"/>
            <a:ext cx="13414102" cy="1096817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8843629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3414102" cy="1096817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80802400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6088205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6100620" y="0"/>
            <a:ext cx="6088205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2181376" y="0"/>
            <a:ext cx="6088205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8281996" y="0"/>
            <a:ext cx="6088205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63373880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128473" y="1688124"/>
            <a:ext cx="6093171" cy="1033975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564442" y="1688122"/>
            <a:ext cx="6093171" cy="5020362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7564442" y="7029400"/>
            <a:ext cx="6088205" cy="500941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76883665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260036" y="0"/>
            <a:ext cx="10058400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98259782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1057421" y="0"/>
            <a:ext cx="10058400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92051424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1057421" y="0"/>
            <a:ext cx="13320228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99968582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" y="0"/>
            <a:ext cx="13320228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18617650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6149725"/>
            <a:ext cx="6099349" cy="540258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77355" y="6149724"/>
            <a:ext cx="6099349" cy="540258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2189866" y="6149725"/>
            <a:ext cx="6099349" cy="540258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8295796" y="6149724"/>
            <a:ext cx="6099349" cy="540258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26427426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795467" y="8428606"/>
            <a:ext cx="5408124" cy="422059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2059021" y="4208012"/>
            <a:ext cx="9519561" cy="844118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7203589" y="4208012"/>
            <a:ext cx="5408125" cy="422059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1826280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188825" y="6858000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22358843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579418" y="4549006"/>
            <a:ext cx="9461664" cy="717193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28749138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24377650" cy="96012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89796753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10193866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198383108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4209184" y="0"/>
            <a:ext cx="10193866" cy="13716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46226535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6096001" y="3295503"/>
            <a:ext cx="3879274" cy="6037416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911928" y="3295503"/>
            <a:ext cx="3879274" cy="6037416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0280074" y="3295503"/>
            <a:ext cx="3879274" cy="6037416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4464147" y="3295503"/>
            <a:ext cx="3879274" cy="6037416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8648220" y="3295503"/>
            <a:ext cx="3879274" cy="6037416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48804304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060850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088889" y="0"/>
            <a:ext cx="4081412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170301" y="0"/>
            <a:ext cx="4054581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6858000"/>
            <a:ext cx="4060850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4071648" y="6858000"/>
            <a:ext cx="408785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8170301" y="6858000"/>
            <a:ext cx="4054581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2260363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2188825" y="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0" y="685800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43862241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sponsive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 noChangeAspect="1"/>
          </p:cNvSpPr>
          <p:nvPr>
            <p:ph type="pic" sz="quarter" idx="25"/>
          </p:nvPr>
        </p:nvSpPr>
        <p:spPr>
          <a:xfrm>
            <a:off x="8434174" y="5371869"/>
            <a:ext cx="6679466" cy="3785477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2199"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id-ID" noProof="0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22"/>
          </p:nvPr>
        </p:nvSpPr>
        <p:spPr>
          <a:xfrm>
            <a:off x="16352915" y="8991653"/>
            <a:ext cx="1013634" cy="1768937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l">
              <a:lnSpc>
                <a:spcPct val="50000"/>
              </a:lnSpc>
              <a:buNone/>
              <a:defRPr sz="700"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id-ID" noProof="0" dirty="0"/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26"/>
          </p:nvPr>
        </p:nvSpPr>
        <p:spPr>
          <a:xfrm>
            <a:off x="4754354" y="7975469"/>
            <a:ext cx="4254887" cy="271244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999"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id-ID" noProof="0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24"/>
          </p:nvPr>
        </p:nvSpPr>
        <p:spPr>
          <a:xfrm>
            <a:off x="14235822" y="7821109"/>
            <a:ext cx="2254062" cy="290254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999"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id-ID" noProof="0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27"/>
          </p:nvPr>
        </p:nvSpPr>
        <p:spPr>
          <a:xfrm>
            <a:off x="17691338" y="10138875"/>
            <a:ext cx="441690" cy="55790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lnSpc>
                <a:spcPct val="50000"/>
              </a:lnSpc>
              <a:buNone/>
              <a:defRPr sz="100"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id-ID" noProof="0" dirty="0"/>
          </a:p>
        </p:txBody>
      </p:sp>
    </p:spTree>
    <p:extLst>
      <p:ext uri="{BB962C8B-B14F-4D97-AF65-F5344CB8AC3E}">
        <p14:creationId xmlns:p14="http://schemas.microsoft.com/office/powerpoint/2010/main" val="1005703061"/>
      </p:ext>
    </p:extLst>
  </p:cSld>
  <p:clrMapOvr>
    <a:masterClrMapping/>
  </p:clrMapOvr>
  <p:transition spd="med" advClick="0" advTm="2000"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8D9D25-F702-204B-B5EA-8E36DF5CB68B}"/>
              </a:ext>
            </a:extLst>
          </p:cNvPr>
          <p:cNvSpPr/>
          <p:nvPr userDrawn="1"/>
        </p:nvSpPr>
        <p:spPr>
          <a:xfrm>
            <a:off x="21732875" y="7938"/>
            <a:ext cx="2101850" cy="157638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Montserrat" charset="0"/>
            </a:endParaRPr>
          </a:p>
        </p:txBody>
      </p:sp>
      <p:sp>
        <p:nvSpPr>
          <p:cNvPr id="23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0" y="-30480"/>
            <a:ext cx="6086471" cy="886968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17"/>
          <p:cNvSpPr>
            <a:spLocks noGrp="1"/>
          </p:cNvSpPr>
          <p:nvPr>
            <p:ph type="pic" sz="quarter" idx="27"/>
          </p:nvPr>
        </p:nvSpPr>
        <p:spPr>
          <a:xfrm>
            <a:off x="6086471" y="4876800"/>
            <a:ext cx="6086471" cy="886968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17"/>
          <p:cNvSpPr>
            <a:spLocks noGrp="1"/>
          </p:cNvSpPr>
          <p:nvPr>
            <p:ph type="pic" sz="quarter" idx="28"/>
          </p:nvPr>
        </p:nvSpPr>
        <p:spPr>
          <a:xfrm>
            <a:off x="12169766" y="-30480"/>
            <a:ext cx="6086471" cy="886968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17"/>
          <p:cNvSpPr>
            <a:spLocks noGrp="1"/>
          </p:cNvSpPr>
          <p:nvPr>
            <p:ph type="pic" sz="quarter" idx="29"/>
          </p:nvPr>
        </p:nvSpPr>
        <p:spPr>
          <a:xfrm>
            <a:off x="18278473" y="4838700"/>
            <a:ext cx="6086471" cy="886968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2037629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111023" y="9421730"/>
            <a:ext cx="1929384" cy="192938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1355470" y="9446722"/>
            <a:ext cx="1929384" cy="192938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8446906" y="9421730"/>
            <a:ext cx="1929384" cy="192938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9638524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188825" y="0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6858000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7269514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5999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24516914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1209703" y="4407444"/>
            <a:ext cx="13167947" cy="6521824"/>
          </a:xfrm>
          <a:solidFill>
            <a:schemeClr val="bg1">
              <a:lumMod val="95000"/>
            </a:schemeClr>
          </a:solidFill>
          <a:effectLst/>
        </p:spPr>
        <p:txBody>
          <a:bodyPr rtlCol="0"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59285375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122022" y="0"/>
            <a:ext cx="8145300" cy="13716000"/>
          </a:xfrm>
          <a:solidFill>
            <a:schemeClr val="bg1">
              <a:lumMod val="95000"/>
            </a:schemeClr>
          </a:solidFill>
          <a:effectLst/>
        </p:spPr>
        <p:txBody>
          <a:bodyPr rtlCol="0"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45794999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ster-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49" cy="8500532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747638" y="5104844"/>
            <a:ext cx="3336329" cy="594976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0459853" y="5104844"/>
            <a:ext cx="3336329" cy="594976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7169810" y="5104844"/>
            <a:ext cx="3336329" cy="594976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19503296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3370" cy="686752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5572125"/>
            <a:ext cx="8412479" cy="814387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77900831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3370" cy="854039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9123995" y="5813269"/>
            <a:ext cx="5967616" cy="7902731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4617423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24423370" cy="8540398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7487723" y="6858126"/>
            <a:ext cx="2666386" cy="346058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0806976" y="6858126"/>
            <a:ext cx="2666386" cy="346058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3940379" y="6858126"/>
            <a:ext cx="2666386" cy="346058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03645329"/>
      </p:ext>
    </p:extLst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7956667" y="4958807"/>
            <a:ext cx="8357714" cy="6228342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17338972"/>
      </p:ext>
    </p:extLst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1975334"/>
            <a:ext cx="11723065" cy="972320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00004075"/>
      </p:ext>
    </p:extLst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368334" y="5300456"/>
            <a:ext cx="7607690" cy="4731613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rtlCol="0"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897099230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188825" y="0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269676260"/>
      </p:ext>
    </p:extLst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ster-Placeholder-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761786" y="1948821"/>
            <a:ext cx="3805081" cy="3805084"/>
          </a:xfrm>
          <a:custGeom>
            <a:avLst/>
            <a:gdLst>
              <a:gd name="connsiteX0" fmla="*/ 1902541 w 3805081"/>
              <a:gd name="connsiteY0" fmla="*/ 0 h 3805084"/>
              <a:gd name="connsiteX1" fmla="*/ 3805081 w 3805081"/>
              <a:gd name="connsiteY1" fmla="*/ 951271 h 3805084"/>
              <a:gd name="connsiteX2" fmla="*/ 3805081 w 3805081"/>
              <a:gd name="connsiteY2" fmla="*/ 2853813 h 3805084"/>
              <a:gd name="connsiteX3" fmla="*/ 1902541 w 3805081"/>
              <a:gd name="connsiteY3" fmla="*/ 3805084 h 3805084"/>
              <a:gd name="connsiteX4" fmla="*/ 0 w 3805081"/>
              <a:gd name="connsiteY4" fmla="*/ 2853813 h 3805084"/>
              <a:gd name="connsiteX5" fmla="*/ 0 w 3805081"/>
              <a:gd name="connsiteY5" fmla="*/ 951271 h 3805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05081" h="3805084">
                <a:moveTo>
                  <a:pt x="1902541" y="0"/>
                </a:moveTo>
                <a:lnTo>
                  <a:pt x="3805081" y="951271"/>
                </a:lnTo>
                <a:lnTo>
                  <a:pt x="3805081" y="2853813"/>
                </a:lnTo>
                <a:lnTo>
                  <a:pt x="1902541" y="3805084"/>
                </a:lnTo>
                <a:lnTo>
                  <a:pt x="0" y="2853813"/>
                </a:lnTo>
                <a:lnTo>
                  <a:pt x="0" y="9512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rtlCol="0">
            <a:no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16404348" y="1948821"/>
            <a:ext cx="3805081" cy="3805084"/>
          </a:xfrm>
          <a:custGeom>
            <a:avLst/>
            <a:gdLst>
              <a:gd name="connsiteX0" fmla="*/ 1902541 w 3805081"/>
              <a:gd name="connsiteY0" fmla="*/ 0 h 3805084"/>
              <a:gd name="connsiteX1" fmla="*/ 3805081 w 3805081"/>
              <a:gd name="connsiteY1" fmla="*/ 951271 h 3805084"/>
              <a:gd name="connsiteX2" fmla="*/ 3805081 w 3805081"/>
              <a:gd name="connsiteY2" fmla="*/ 2853813 h 3805084"/>
              <a:gd name="connsiteX3" fmla="*/ 1902541 w 3805081"/>
              <a:gd name="connsiteY3" fmla="*/ 3805084 h 3805084"/>
              <a:gd name="connsiteX4" fmla="*/ 0 w 3805081"/>
              <a:gd name="connsiteY4" fmla="*/ 2853813 h 3805084"/>
              <a:gd name="connsiteX5" fmla="*/ 0 w 3805081"/>
              <a:gd name="connsiteY5" fmla="*/ 951271 h 3805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05081" h="3805084">
                <a:moveTo>
                  <a:pt x="1902541" y="0"/>
                </a:moveTo>
                <a:lnTo>
                  <a:pt x="3805081" y="951271"/>
                </a:lnTo>
                <a:lnTo>
                  <a:pt x="3805081" y="2853813"/>
                </a:lnTo>
                <a:lnTo>
                  <a:pt x="1902541" y="3805084"/>
                </a:lnTo>
                <a:lnTo>
                  <a:pt x="0" y="2853813"/>
                </a:lnTo>
                <a:lnTo>
                  <a:pt x="0" y="95127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rtlCol="0">
            <a:noAutofit/>
          </a:bodyPr>
          <a:lstStyle>
            <a:lvl1pPr>
              <a:defRPr sz="24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7098177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188825" y="6858000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6858000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9673347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6858000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47618073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Placeholder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2188825" y="6858000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2188825" y="0"/>
            <a:ext cx="12188825" cy="6858000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1182823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4DE9DEDA-3AD0-544D-8A6C-1B7AF0998DC5}"/>
              </a:ext>
            </a:extLst>
          </p:cNvPr>
          <p:cNvSpPr/>
          <p:nvPr userDrawn="1"/>
        </p:nvSpPr>
        <p:spPr>
          <a:xfrm rot="16200000">
            <a:off x="22199601" y="666750"/>
            <a:ext cx="520700" cy="523875"/>
          </a:xfrm>
          <a:prstGeom prst="ellipse">
            <a:avLst/>
          </a:prstGeom>
          <a:solidFill>
            <a:srgbClr val="DE42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Montserrat" charset="0"/>
            </a:endParaRP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C8588613-02F5-784D-9EF6-286BAF77560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676400" y="3651250"/>
            <a:ext cx="21024850" cy="870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43" tIns="91422" rIns="182843" bIns="914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sr-Latn-RS"/>
              <a:t>Click to edit Master text styles</a:t>
            </a:r>
          </a:p>
          <a:p>
            <a:pPr lvl="1"/>
            <a:r>
              <a:rPr lang="en-US" altLang="sr-Latn-RS"/>
              <a:t>Second level</a:t>
            </a:r>
          </a:p>
          <a:p>
            <a:pPr lvl="2"/>
            <a:r>
              <a:rPr lang="en-US" altLang="sr-Latn-RS"/>
              <a:t>Third level</a:t>
            </a:r>
          </a:p>
          <a:p>
            <a:pPr lvl="3"/>
            <a:r>
              <a:rPr lang="en-US" altLang="sr-Latn-RS"/>
              <a:t>Fourth level</a:t>
            </a:r>
          </a:p>
          <a:p>
            <a:pPr lvl="4"/>
            <a:r>
              <a:rPr lang="en-US" altLang="sr-Latn-RS"/>
              <a:t>Fifth level</a:t>
            </a:r>
          </a:p>
        </p:txBody>
      </p:sp>
      <p:sp>
        <p:nvSpPr>
          <p:cNvPr id="1029" name="Title Placeholder 3">
            <a:extLst>
              <a:ext uri="{FF2B5EF4-FFF2-40B4-BE49-F238E27FC236}">
                <a16:creationId xmlns:a16="http://schemas.microsoft.com/office/drawing/2014/main" id="{58B9BC8A-8CD8-A444-BB2E-BF2845D3A20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676400" y="730250"/>
            <a:ext cx="21024850" cy="265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sr-Latn-RS"/>
              <a:t>Click to edit Master title style</a:t>
            </a:r>
          </a:p>
        </p:txBody>
      </p:sp>
      <p:sp>
        <p:nvSpPr>
          <p:cNvPr id="1028" name="TextBox 9">
            <a:extLst>
              <a:ext uri="{FF2B5EF4-FFF2-40B4-BE49-F238E27FC236}">
                <a16:creationId xmlns:a16="http://schemas.microsoft.com/office/drawing/2014/main" id="{CC833890-52F5-FB48-9362-E5ABE7FAAD9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2102214" y="691906"/>
            <a:ext cx="7858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82843" tIns="91422" rIns="182843" bIns="91422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algn="ctr" eaLnBrk="1" hangingPunct="1"/>
            <a:fld id="{19627C0D-DFEB-CD42-B6BB-D4156349B114}" type="slidenum">
              <a:rPr lang="id-ID" altLang="sr-Latn-RS" sz="1800">
                <a:solidFill>
                  <a:schemeClr val="bg1"/>
                </a:solidFill>
                <a:latin typeface="Montserrat Light"/>
                <a:ea typeface="Montserrat Light"/>
                <a:cs typeface="Montserrat Light"/>
              </a:rPr>
              <a:pPr algn="ctr" eaLnBrk="1" hangingPunct="1"/>
              <a:t>‹#›</a:t>
            </a:fld>
            <a:r>
              <a:rPr lang="id-ID" altLang="sr-Latn-RS" sz="1800" dirty="0">
                <a:solidFill>
                  <a:schemeClr val="bg1"/>
                </a:solidFill>
                <a:latin typeface="Montserrat Light"/>
                <a:ea typeface="Montserrat Light"/>
                <a:cs typeface="Montserrat Light"/>
              </a:rPr>
              <a:t>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212F41-D412-5A49-A68B-D14751B6C909}"/>
              </a:ext>
            </a:extLst>
          </p:cNvPr>
          <p:cNvPicPr>
            <a:picLocks noChangeAspect="1"/>
          </p:cNvPicPr>
          <p:nvPr userDrawn="1"/>
        </p:nvPicPr>
        <p:blipFill>
          <a:blip r:embed="rId6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039" y="11015418"/>
            <a:ext cx="3436084" cy="232954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2" r:id="rId1"/>
    <p:sldLayoutId id="2147484053" r:id="rId2"/>
    <p:sldLayoutId id="2147484054" r:id="rId3"/>
    <p:sldLayoutId id="2147484055" r:id="rId4"/>
    <p:sldLayoutId id="2147484056" r:id="rId5"/>
    <p:sldLayoutId id="2147484057" r:id="rId6"/>
    <p:sldLayoutId id="2147484058" r:id="rId7"/>
    <p:sldLayoutId id="2147484059" r:id="rId8"/>
    <p:sldLayoutId id="2147484060" r:id="rId9"/>
    <p:sldLayoutId id="2147484061" r:id="rId10"/>
    <p:sldLayoutId id="2147484062" r:id="rId11"/>
    <p:sldLayoutId id="2147484063" r:id="rId12"/>
    <p:sldLayoutId id="2147484064" r:id="rId13"/>
    <p:sldLayoutId id="2147484065" r:id="rId14"/>
    <p:sldLayoutId id="2147484066" r:id="rId15"/>
    <p:sldLayoutId id="2147484067" r:id="rId16"/>
    <p:sldLayoutId id="2147484068" r:id="rId17"/>
    <p:sldLayoutId id="2147484069" r:id="rId18"/>
    <p:sldLayoutId id="2147484070" r:id="rId19"/>
    <p:sldLayoutId id="2147484071" r:id="rId20"/>
    <p:sldLayoutId id="2147484072" r:id="rId21"/>
    <p:sldLayoutId id="2147484073" r:id="rId22"/>
    <p:sldLayoutId id="2147484074" r:id="rId23"/>
    <p:sldLayoutId id="2147484075" r:id="rId24"/>
    <p:sldLayoutId id="2147484076" r:id="rId25"/>
    <p:sldLayoutId id="2147484077" r:id="rId26"/>
    <p:sldLayoutId id="2147484078" r:id="rId27"/>
    <p:sldLayoutId id="2147484079" r:id="rId28"/>
    <p:sldLayoutId id="2147484080" r:id="rId29"/>
    <p:sldLayoutId id="2147484081" r:id="rId30"/>
    <p:sldLayoutId id="2147484082" r:id="rId31"/>
    <p:sldLayoutId id="2147484083" r:id="rId32"/>
    <p:sldLayoutId id="2147484084" r:id="rId33"/>
    <p:sldLayoutId id="2147484085" r:id="rId34"/>
    <p:sldLayoutId id="2147484086" r:id="rId35"/>
    <p:sldLayoutId id="2147484087" r:id="rId36"/>
    <p:sldLayoutId id="2147484088" r:id="rId37"/>
    <p:sldLayoutId id="2147484089" r:id="rId38"/>
    <p:sldLayoutId id="2147484090" r:id="rId39"/>
    <p:sldLayoutId id="2147484091" r:id="rId40"/>
    <p:sldLayoutId id="2147484092" r:id="rId41"/>
    <p:sldLayoutId id="2147484093" r:id="rId42"/>
    <p:sldLayoutId id="2147484094" r:id="rId43"/>
    <p:sldLayoutId id="2147484095" r:id="rId44"/>
    <p:sldLayoutId id="2147484097" r:id="rId45"/>
    <p:sldLayoutId id="2147484098" r:id="rId46"/>
    <p:sldLayoutId id="2147484128" r:id="rId47"/>
    <p:sldLayoutId id="2147484130" r:id="rId48"/>
    <p:sldLayoutId id="2147484104" r:id="rId49"/>
    <p:sldLayoutId id="2147484105" r:id="rId50"/>
    <p:sldLayoutId id="2147484110" r:id="rId51"/>
    <p:sldLayoutId id="2147484111" r:id="rId52"/>
    <p:sldLayoutId id="2147484112" r:id="rId53"/>
    <p:sldLayoutId id="2147484113" r:id="rId54"/>
    <p:sldLayoutId id="2147484114" r:id="rId55"/>
    <p:sldLayoutId id="2147484115" r:id="rId56"/>
    <p:sldLayoutId id="2147484116" r:id="rId57"/>
    <p:sldLayoutId id="2147484117" r:id="rId58"/>
    <p:sldLayoutId id="2147484118" r:id="rId59"/>
    <p:sldLayoutId id="2147484119" r:id="rId60"/>
  </p:sldLayoutIdLst>
  <p:transition/>
  <p:hf hdr="0" ftr="0" dt="0"/>
  <p:txStyles>
    <p:titleStyle>
      <a:lvl1pPr algn="l" defTabSz="182721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  <a:lvl2pPr algn="l" defTabSz="182721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2pPr>
      <a:lvl3pPr algn="l" defTabSz="182721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3pPr>
      <a:lvl4pPr algn="l" defTabSz="182721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4pPr>
      <a:lvl5pPr algn="l" defTabSz="182721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5pPr>
      <a:lvl6pPr marL="457200" algn="l" defTabSz="182721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6pPr>
      <a:lvl7pPr marL="914400" algn="l" defTabSz="182721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7pPr>
      <a:lvl8pPr marL="1371600" algn="l" defTabSz="182721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8pPr>
      <a:lvl9pPr marL="1828800" algn="l" defTabSz="1827213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000">
          <a:solidFill>
            <a:schemeClr val="tx1"/>
          </a:solidFill>
          <a:latin typeface="Montserrat Hairline"/>
          <a:ea typeface="Montserrat Hairline"/>
          <a:cs typeface="Montserrat Hairline"/>
        </a:defRPr>
      </a:lvl9pPr>
    </p:titleStyle>
    <p:bodyStyle>
      <a:lvl1pPr algn="l" defTabSz="1827213" rtl="0" eaLnBrk="1" fontAlgn="base" hangingPunct="1">
        <a:lnSpc>
          <a:spcPct val="90000"/>
        </a:lnSpc>
        <a:spcBef>
          <a:spcPts val="2000"/>
        </a:spcBef>
        <a:spcAft>
          <a:spcPct val="0"/>
        </a:spcAft>
        <a:buFont typeface="Arial" panose="020B0604020202020204" pitchFamily="34" charset="0"/>
        <a:defRPr lang="en-US" sz="4800" kern="1200" dirty="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  <a:lvl2pPr marL="912813" algn="l" defTabSz="1827213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lang="en-US" sz="4000" kern="1200" dirty="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2pPr>
      <a:lvl3pPr marL="1827213" algn="l" defTabSz="1827213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lang="en-US" sz="3600" kern="1200" dirty="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3pPr>
      <a:lvl4pPr marL="2741613" algn="l" defTabSz="1827213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lang="en-US" sz="3200" kern="1200" dirty="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4pPr>
      <a:lvl5pPr marL="3656013" algn="l" defTabSz="1827213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defRPr lang="en-US" sz="3200" kern="1200" dirty="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m-12.net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4238370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755939" y="686972"/>
            <a:ext cx="22871628" cy="368851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181A13-46D1-2047-8C3E-3581D3FDC3A1}"/>
              </a:ext>
            </a:extLst>
          </p:cNvPr>
          <p:cNvSpPr txBox="1"/>
          <p:nvPr/>
        </p:nvSpPr>
        <p:spPr>
          <a:xfrm>
            <a:off x="1051872" y="933156"/>
            <a:ext cx="22273905" cy="186089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 eaLnBrk="1" fontAlgn="auto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10700" kern="1200" spc="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Why I chose Terraform?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18449" y="2897262"/>
            <a:ext cx="15540751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EA88061A-211A-4E3D-A209-1FBFE2169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13" y="5587319"/>
            <a:ext cx="22987654" cy="45975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03504"/>
            <a:ext cx="24377650" cy="147310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181A13-46D1-2047-8C3E-3581D3FDC3A1}"/>
              </a:ext>
            </a:extLst>
          </p:cNvPr>
          <p:cNvSpPr txBox="1"/>
          <p:nvPr/>
        </p:nvSpPr>
        <p:spPr>
          <a:xfrm>
            <a:off x="1112774" y="1286934"/>
            <a:ext cx="22416011" cy="1489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 eaLnBrk="1" fontAlgn="auto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6400" kern="1200" spc="6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Why I chose Terraform?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4AC6CF-39BC-4844-9D92-E1052E498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598" y="2793176"/>
            <a:ext cx="21804453" cy="844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5475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03504"/>
            <a:ext cx="24377650" cy="147310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181A13-46D1-2047-8C3E-3581D3FDC3A1}"/>
              </a:ext>
            </a:extLst>
          </p:cNvPr>
          <p:cNvSpPr txBox="1"/>
          <p:nvPr/>
        </p:nvSpPr>
        <p:spPr>
          <a:xfrm>
            <a:off x="1112774" y="1217984"/>
            <a:ext cx="22416011" cy="1489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 eaLnBrk="1" fontAlgn="auto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6400" kern="1200" spc="6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Why I chose Terraform?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3B9FA6-3E14-43B1-A825-282BF39E55C1}"/>
              </a:ext>
            </a:extLst>
          </p:cNvPr>
          <p:cNvSpPr txBox="1"/>
          <p:nvPr/>
        </p:nvSpPr>
        <p:spPr>
          <a:xfrm>
            <a:off x="324281" y="3255571"/>
            <a:ext cx="359560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sl-SI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Providers</a:t>
            </a:r>
            <a:endParaRPr lang="en-US" sz="4400" spc="600" dirty="0">
              <a:solidFill>
                <a:srgbClr val="DE4276"/>
              </a:solidFill>
              <a:latin typeface="Helvetica" pitchFamily="2" charset="0"/>
              <a:ea typeface="Montserrat Light" charset="0"/>
              <a:cs typeface="Montserrat Light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508D2F-D7EF-4857-9CC7-893CF83609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69044" y="2870668"/>
            <a:ext cx="19884325" cy="10792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ACME,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Alicloud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Archive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Arukas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b="1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AWS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Azure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Azure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Active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Directory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Azure</a:t>
            </a:r>
            <a:r>
              <a:rPr lang="sl-SI" altLang="sr-Latn-RS" b="1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Stack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Bitbucket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Brightbox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CenturyLinkCloud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Chef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Circonus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Cisco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ASA,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Cloudflare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CloudScale.ch,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CloudStack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Cobbler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Consul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Datadog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DigitalOcean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DNS,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DNSimple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DNSMadeEasy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Docker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Dyn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External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F5 BIG-IP,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Fastly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FlexibleEngine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FortiOS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GitHub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Gitlab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b="1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Google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Cloud</a:t>
            </a:r>
            <a:r>
              <a:rPr lang="sl-SI" altLang="sr-Latn-RS" b="1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Platform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Grafana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Gridscale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Hedvig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Helm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Heroku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Hetzner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HTTP,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HuaweiCloud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Icinga2,Ignition,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InfluxDB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JDCloud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Kubernetes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Librato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Linode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Local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Logentries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LogicMonitor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Mailgun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MySQL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Naver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Netlify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New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Relic,Nomad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NS1,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Null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Nutanix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1&amp;1,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OpenStack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OpenTelekomCloud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OpsGenie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Oracle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Infrastructure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Oracle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Platform, Oracle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Public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</a:t>
            </a: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OVH,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Packet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PagerDuty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Palo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Alto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Networks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PostgreSQL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PowerDNS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ProfitBricks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RabbitMQ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Rancher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Rancher2,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Random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RightScale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Rundeck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RunScope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Scaleway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Selectel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Skytap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SoftLayer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Spotinst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StatusCake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TelefonicaOpenCloud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Template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TencentCloud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TLS, Triton,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UCloud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UltraDNS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Vault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VMware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NSX-T,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VMware</a:t>
            </a:r>
            <a:r>
              <a:rPr lang="sl-SI" altLang="sr-Latn-RS" b="1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vCloud</a:t>
            </a:r>
            <a:r>
              <a:rPr lang="sl-SI" altLang="sr-Latn-RS" b="1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Director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VMware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vRA7,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VMware</a:t>
            </a:r>
            <a:r>
              <a:rPr lang="sl-SI" altLang="sr-Latn-RS" b="1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sl-SI" altLang="sr-Latn-RS" b="1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vSphere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sl-SI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Yandex</a:t>
            </a:r>
            <a:endParaRPr lang="en" altLang="sr-Latn-RS" dirty="0">
              <a:solidFill>
                <a:schemeClr val="tx2"/>
              </a:solidFill>
              <a:latin typeface="Helvetica" pitchFamily="2" charset="0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13074377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73592" y="642354"/>
            <a:ext cx="8662358" cy="12359104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181A13-46D1-2047-8C3E-3581D3FDC3A1}"/>
              </a:ext>
            </a:extLst>
          </p:cNvPr>
          <p:cNvSpPr txBox="1"/>
          <p:nvPr/>
        </p:nvSpPr>
        <p:spPr>
          <a:xfrm>
            <a:off x="1348122" y="1828800"/>
            <a:ext cx="7313295" cy="577515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 eaLnBrk="1" fontAlgn="auto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9600" kern="1200" spc="6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Why I chose Terraform?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381631" y="7820534"/>
            <a:ext cx="517223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F836357-7E87-4678-807A-331C5AC2C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4959" y="1673609"/>
            <a:ext cx="13103677" cy="1038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4206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>
            <a:extLst>
              <a:ext uri="{FF2B5EF4-FFF2-40B4-BE49-F238E27FC236}">
                <a16:creationId xmlns:a16="http://schemas.microsoft.com/office/drawing/2014/main" id="{6F9EB9F2-07E2-4D64-BBD8-BB5B217F1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42960" y="640080"/>
            <a:ext cx="23091729" cy="12435840"/>
          </a:xfrm>
          <a:prstGeom prst="rect">
            <a:avLst/>
          </a:prstGeom>
          <a:solidFill>
            <a:schemeClr val="tx1">
              <a:alpha val="1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59725E-57F8-A043-9200-C67C5F841419}"/>
              </a:ext>
            </a:extLst>
          </p:cNvPr>
          <p:cNvSpPr txBox="1"/>
          <p:nvPr/>
        </p:nvSpPr>
        <p:spPr>
          <a:xfrm>
            <a:off x="8758894" y="1930398"/>
            <a:ext cx="13528632" cy="98552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 eaLnBrk="1" fontAlgn="auto" hangingPunct="1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10700" b="1" kern="1200" spc="6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“Life is too short and important to click next at every deployment”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F0C57C7C-DFE9-4A1E-B7A9-DF40E633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09669" y="4114798"/>
            <a:ext cx="0" cy="54864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C086750-7B38-4804-8256-8883AA17B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12" y="4106278"/>
            <a:ext cx="5745536" cy="4460206"/>
          </a:xfrm>
          <a:prstGeom prst="rect">
            <a:avLst/>
          </a:prstGeom>
        </p:spPr>
      </p:pic>
      <p:sp>
        <p:nvSpPr>
          <p:cNvPr id="3" name="Title 16">
            <a:extLst>
              <a:ext uri="{FF2B5EF4-FFF2-40B4-BE49-F238E27FC236}">
                <a16:creationId xmlns:a16="http://schemas.microsoft.com/office/drawing/2014/main" id="{43538169-1EAB-497D-905F-5ECDDF1ABF04}"/>
              </a:ext>
            </a:extLst>
          </p:cNvPr>
          <p:cNvSpPr txBox="1">
            <a:spLocks/>
          </p:cNvSpPr>
          <p:nvPr/>
        </p:nvSpPr>
        <p:spPr>
          <a:xfrm>
            <a:off x="5682586" y="1082572"/>
            <a:ext cx="13012476" cy="1147011"/>
          </a:xfrm>
          <a:prstGeom prst="rect">
            <a:avLst/>
          </a:prstGeom>
        </p:spPr>
        <p:txBody>
          <a:bodyPr/>
          <a:lstStyle>
            <a:lvl1pPr algn="l" defTabSz="1827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sz="6000" kern="1200">
                <a:solidFill>
                  <a:schemeClr val="tx1"/>
                </a:solidFill>
                <a:latin typeface="Montserrat Hairline" charset="0"/>
                <a:ea typeface="Montserrat Hairline" charset="0"/>
                <a:cs typeface="Montserrat Hairline" charset="0"/>
              </a:defRPr>
            </a:lvl1pPr>
            <a:lvl2pPr algn="l" defTabSz="1827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Montserrat Hairline"/>
                <a:ea typeface="Montserrat Hairline"/>
                <a:cs typeface="Montserrat Hairline"/>
              </a:defRPr>
            </a:lvl2pPr>
            <a:lvl3pPr algn="l" defTabSz="1827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Montserrat Hairline"/>
                <a:ea typeface="Montserrat Hairline"/>
                <a:cs typeface="Montserrat Hairline"/>
              </a:defRPr>
            </a:lvl3pPr>
            <a:lvl4pPr algn="l" defTabSz="1827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Montserrat Hairline"/>
                <a:ea typeface="Montserrat Hairline"/>
                <a:cs typeface="Montserrat Hairline"/>
              </a:defRPr>
            </a:lvl4pPr>
            <a:lvl5pPr algn="l" defTabSz="1827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Montserrat Hairline"/>
                <a:ea typeface="Montserrat Hairline"/>
                <a:cs typeface="Montserrat Hairline"/>
              </a:defRPr>
            </a:lvl5pPr>
            <a:lvl6pPr marL="457200" algn="l" defTabSz="1827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Montserrat Hairline"/>
                <a:ea typeface="Montserrat Hairline"/>
                <a:cs typeface="Montserrat Hairline"/>
              </a:defRPr>
            </a:lvl6pPr>
            <a:lvl7pPr marL="914400" algn="l" defTabSz="1827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Montserrat Hairline"/>
                <a:ea typeface="Montserrat Hairline"/>
                <a:cs typeface="Montserrat Hairline"/>
              </a:defRPr>
            </a:lvl7pPr>
            <a:lvl8pPr marL="1371600" algn="l" defTabSz="1827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Montserrat Hairline"/>
                <a:ea typeface="Montserrat Hairline"/>
                <a:cs typeface="Montserrat Hairline"/>
              </a:defRPr>
            </a:lvl8pPr>
            <a:lvl9pPr marL="1828800" algn="l" defTabSz="1827213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Montserrat Hairline"/>
                <a:ea typeface="Montserrat Hairline"/>
                <a:cs typeface="Montserrat Hairline"/>
              </a:defRPr>
            </a:lvl9pPr>
          </a:lstStyle>
          <a:p>
            <a:r>
              <a:rPr lang="sl-SI" sz="10700" dirty="0" err="1">
                <a:solidFill>
                  <a:schemeClr val="tx2"/>
                </a:solidFill>
              </a:rPr>
              <a:t>Few</a:t>
            </a:r>
            <a:r>
              <a:rPr lang="sl-SI" sz="10700" dirty="0">
                <a:solidFill>
                  <a:schemeClr val="tx2"/>
                </a:solidFill>
              </a:rPr>
              <a:t> </a:t>
            </a:r>
            <a:r>
              <a:rPr lang="sl-SI" sz="10700" dirty="0" err="1">
                <a:solidFill>
                  <a:schemeClr val="tx2"/>
                </a:solidFill>
              </a:rPr>
              <a:t>words</a:t>
            </a:r>
            <a:r>
              <a:rPr lang="sl-SI" sz="10700" dirty="0">
                <a:solidFill>
                  <a:schemeClr val="tx2"/>
                </a:solidFill>
              </a:rPr>
              <a:t> </a:t>
            </a:r>
            <a:r>
              <a:rPr lang="sl-SI" sz="10700" dirty="0" err="1">
                <a:solidFill>
                  <a:schemeClr val="tx2"/>
                </a:solidFill>
              </a:rPr>
              <a:t>about</a:t>
            </a:r>
            <a:r>
              <a:rPr lang="sl-SI" sz="10700" dirty="0">
                <a:solidFill>
                  <a:schemeClr val="tx2"/>
                </a:solidFill>
              </a:rPr>
              <a:t> me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858B70E6-D981-4A0A-9A6B-AAF4C7C70314}"/>
              </a:ext>
            </a:extLst>
          </p:cNvPr>
          <p:cNvSpPr txBox="1">
            <a:spLocks/>
          </p:cNvSpPr>
          <p:nvPr/>
        </p:nvSpPr>
        <p:spPr>
          <a:xfrm>
            <a:off x="5682586" y="3240505"/>
            <a:ext cx="18440851" cy="7493619"/>
          </a:xfrm>
          <a:prstGeom prst="rect">
            <a:avLst/>
          </a:prstGeom>
        </p:spPr>
        <p:txBody>
          <a:bodyPr/>
          <a:lstStyle>
            <a:lvl1pPr algn="l" defTabSz="1827213" rtl="0" eaLnBrk="1" fontAlgn="base" hangingPunct="1">
              <a:lnSpc>
                <a:spcPct val="90000"/>
              </a:lnSpc>
              <a:spcBef>
                <a:spcPts val="2000"/>
              </a:spcBef>
              <a:spcAft>
                <a:spcPct val="0"/>
              </a:spcAft>
              <a:buFont typeface="Arial" panose="020B0604020202020204" pitchFamily="34" charset="0"/>
              <a:defRPr lang="en-US" sz="4800" kern="1200" dirty="0">
                <a:solidFill>
                  <a:schemeClr val="tx1"/>
                </a:solidFill>
                <a:latin typeface="Montserrat Hairline" charset="0"/>
                <a:ea typeface="Montserrat Hairline" charset="0"/>
                <a:cs typeface="Montserrat Hairline" charset="0"/>
              </a:defRPr>
            </a:lvl1pPr>
            <a:lvl2pPr marL="912813" algn="l" defTabSz="1827213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lang="en-US" sz="4000" kern="1200" dirty="0">
                <a:solidFill>
                  <a:schemeClr val="tx1"/>
                </a:solidFill>
                <a:latin typeface="Montserrat Hairline" charset="0"/>
                <a:ea typeface="Montserrat Hairline" charset="0"/>
                <a:cs typeface="Montserrat Hairline" charset="0"/>
              </a:defRPr>
            </a:lvl2pPr>
            <a:lvl3pPr marL="1827213" algn="l" defTabSz="1827213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lang="en-US" sz="3600" kern="1200" dirty="0">
                <a:solidFill>
                  <a:schemeClr val="tx1"/>
                </a:solidFill>
                <a:latin typeface="Montserrat Hairline" charset="0"/>
                <a:ea typeface="Montserrat Hairline" charset="0"/>
                <a:cs typeface="Montserrat Hairline" charset="0"/>
              </a:defRPr>
            </a:lvl3pPr>
            <a:lvl4pPr marL="2741613" algn="l" defTabSz="1827213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lang="en-US" sz="3200" kern="1200" dirty="0">
                <a:solidFill>
                  <a:schemeClr val="tx1"/>
                </a:solidFill>
                <a:latin typeface="Montserrat Hairline" charset="0"/>
                <a:ea typeface="Montserrat Hairline" charset="0"/>
                <a:cs typeface="Montserrat Hairline" charset="0"/>
              </a:defRPr>
            </a:lvl4pPr>
            <a:lvl5pPr marL="3656013" algn="l" defTabSz="1827213" rtl="0" eaLnBrk="1" fontAlgn="base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defRPr lang="en-US" sz="3200" kern="1200" dirty="0">
                <a:solidFill>
                  <a:schemeClr val="tx1"/>
                </a:solidFill>
                <a:latin typeface="Montserrat Hairline" charset="0"/>
                <a:ea typeface="Montserrat Hairline" charset="0"/>
                <a:cs typeface="Montserrat Hairline" charset="0"/>
              </a:defRPr>
            </a:lvl5pPr>
            <a:lvl6pPr marL="5028194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411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628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846" indent="-457109" algn="l" defTabSz="182843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00" dirty="0">
                <a:solidFill>
                  <a:schemeClr val="tx2"/>
                </a:solidFill>
              </a:rPr>
              <a:t>Follow me on Twitter		</a:t>
            </a:r>
            <a:r>
              <a:rPr lang="en-US" sz="6600" dirty="0">
                <a:solidFill>
                  <a:schemeClr val="tx2"/>
                </a:solidFill>
                <a:sym typeface="Wingdings" panose="05000000000000000000" pitchFamily="2" charset="2"/>
              </a:rPr>
              <a:t>	</a:t>
            </a:r>
            <a:r>
              <a:rPr lang="en-US" sz="6600" dirty="0">
                <a:solidFill>
                  <a:schemeClr val="tx2"/>
                </a:solidFill>
              </a:rPr>
              <a:t>@</a:t>
            </a:r>
            <a:r>
              <a:rPr lang="en-US" sz="6600" dirty="0" err="1">
                <a:solidFill>
                  <a:schemeClr val="tx2"/>
                </a:solidFill>
              </a:rPr>
              <a:t>MatjazZnidar</a:t>
            </a:r>
            <a:endParaRPr lang="en-US" sz="6600" dirty="0">
              <a:solidFill>
                <a:schemeClr val="tx2"/>
              </a:solidFill>
            </a:endParaRPr>
          </a:p>
          <a:p>
            <a:r>
              <a:rPr lang="en-US" sz="6600" dirty="0">
                <a:solidFill>
                  <a:schemeClr val="tx2"/>
                </a:solidFill>
              </a:rPr>
              <a:t>Visit my blog 			</a:t>
            </a:r>
            <a:r>
              <a:rPr lang="en-US" sz="6600" dirty="0">
                <a:solidFill>
                  <a:schemeClr val="tx2"/>
                </a:solidFill>
                <a:sym typeface="Wingdings" panose="05000000000000000000" pitchFamily="2" charset="2"/>
              </a:rPr>
              <a:t>	</a:t>
            </a:r>
            <a:r>
              <a:rPr lang="en-US" sz="6600" dirty="0">
                <a:solidFill>
                  <a:schemeClr val="tx2"/>
                </a:solidFill>
                <a:sym typeface="Wingdings" panose="05000000000000000000" pitchFamily="2" charset="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66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m-12.net</a:t>
            </a:r>
            <a:endParaRPr lang="en-US" sz="6600" dirty="0">
              <a:solidFill>
                <a:schemeClr val="tx2"/>
              </a:solidFill>
            </a:endParaRPr>
          </a:p>
          <a:p>
            <a:r>
              <a:rPr lang="en-US" sz="6600" dirty="0">
                <a:solidFill>
                  <a:schemeClr val="tx2"/>
                </a:solidFill>
              </a:rPr>
              <a:t>Mail me 				</a:t>
            </a:r>
            <a:r>
              <a:rPr lang="en-US" sz="6600" dirty="0">
                <a:solidFill>
                  <a:schemeClr val="tx2"/>
                </a:solidFill>
                <a:sym typeface="Wingdings" panose="05000000000000000000" pitchFamily="2" charset="2"/>
              </a:rPr>
              <a:t>	</a:t>
            </a:r>
            <a:r>
              <a:rPr lang="en-US" sz="6600" dirty="0">
                <a:solidFill>
                  <a:schemeClr val="tx2"/>
                </a:solidFill>
              </a:rPr>
              <a:t>pfe.si@outlook.com</a:t>
            </a:r>
          </a:p>
          <a:p>
            <a:endParaRPr lang="en-US" sz="6600" dirty="0">
              <a:solidFill>
                <a:schemeClr val="tx2"/>
              </a:solidFill>
            </a:endParaRPr>
          </a:p>
          <a:p>
            <a:pPr algn="ctr"/>
            <a:r>
              <a:rPr lang="en-US" sz="6600" i="1" dirty="0">
                <a:solidFill>
                  <a:schemeClr val="tx2"/>
                </a:solidFill>
              </a:rPr>
              <a:t>Stay curious and never stop learning!!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C14A6B-D8B8-4A1F-BC0D-51F8D1C9BED4}"/>
              </a:ext>
            </a:extLst>
          </p:cNvPr>
          <p:cNvSpPr txBox="1"/>
          <p:nvPr/>
        </p:nvSpPr>
        <p:spPr>
          <a:xfrm>
            <a:off x="7748337" y="10882079"/>
            <a:ext cx="6576246" cy="14465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rgbClr val="00FF00"/>
                </a:solidFill>
              </a:rPr>
              <a:t>Thank you</a:t>
            </a:r>
            <a:endParaRPr lang="sl-SI" sz="8800" b="1" dirty="0">
              <a:solidFill>
                <a:srgbClr val="00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448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7DC667-DAA2-5745-AF37-9FE4C6B14B74}"/>
              </a:ext>
            </a:extLst>
          </p:cNvPr>
          <p:cNvSpPr txBox="1"/>
          <p:nvPr/>
        </p:nvSpPr>
        <p:spPr>
          <a:xfrm>
            <a:off x="6826250" y="774867"/>
            <a:ext cx="10725150" cy="110799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Demo</a:t>
            </a:r>
            <a:endParaRPr lang="en-US" sz="9600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B0FB20-0DC8-4DBA-9C13-1D9D0EAF1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757" y="1882863"/>
            <a:ext cx="23027575" cy="8897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934876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7DC667-DAA2-5745-AF37-9FE4C6B14B74}"/>
              </a:ext>
            </a:extLst>
          </p:cNvPr>
          <p:cNvSpPr txBox="1"/>
          <p:nvPr/>
        </p:nvSpPr>
        <p:spPr>
          <a:xfrm>
            <a:off x="6826250" y="774867"/>
            <a:ext cx="10725150" cy="110799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Demo</a:t>
            </a:r>
            <a:endParaRPr lang="en-US" sz="9600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159737-1545-494D-8662-E12FA389E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645" y="2791326"/>
            <a:ext cx="22236359" cy="642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542335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7DC667-DAA2-5745-AF37-9FE4C6B14B74}"/>
              </a:ext>
            </a:extLst>
          </p:cNvPr>
          <p:cNvSpPr txBox="1"/>
          <p:nvPr/>
        </p:nvSpPr>
        <p:spPr>
          <a:xfrm>
            <a:off x="6826250" y="774867"/>
            <a:ext cx="10725150" cy="110799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Demo</a:t>
            </a:r>
            <a:endParaRPr lang="en-US" sz="9600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0D0F43-6392-4503-AD8D-9237B848D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3325" y="1871662"/>
            <a:ext cx="19431000" cy="997267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7DC667-DAA2-5745-AF37-9FE4C6B14B74}"/>
              </a:ext>
            </a:extLst>
          </p:cNvPr>
          <p:cNvSpPr txBox="1"/>
          <p:nvPr/>
        </p:nvSpPr>
        <p:spPr>
          <a:xfrm>
            <a:off x="6826250" y="774867"/>
            <a:ext cx="10725150" cy="110799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Demo</a:t>
            </a:r>
            <a:endParaRPr lang="en-US" sz="9600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282537-9E42-48B6-BA6A-F16CDCACC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368" y="2614863"/>
            <a:ext cx="22278913" cy="579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685016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BD83AA-75E6-4A14-B407-5971A98D2E88}"/>
              </a:ext>
            </a:extLst>
          </p:cNvPr>
          <p:cNvSpPr txBox="1"/>
          <p:nvPr/>
        </p:nvSpPr>
        <p:spPr>
          <a:xfrm>
            <a:off x="4063387" y="1390650"/>
            <a:ext cx="16279458" cy="313932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b="1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Infrastructure as Code </a:t>
            </a:r>
            <a:endParaRPr lang="en-SI" sz="6600" b="1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b="1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or </a:t>
            </a:r>
            <a:endParaRPr lang="en-SI" sz="6600" b="1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b="1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Let’s build our own infrastructure</a:t>
            </a:r>
            <a:endParaRPr lang="en-US" sz="9600" b="1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414608-D35D-4671-86F6-59BB68E7B41D}"/>
              </a:ext>
            </a:extLst>
          </p:cNvPr>
          <p:cNvSpPr txBox="1"/>
          <p:nvPr/>
        </p:nvSpPr>
        <p:spPr>
          <a:xfrm>
            <a:off x="1539529" y="9637674"/>
            <a:ext cx="1396388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i="1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by </a:t>
            </a:r>
            <a:r>
              <a:rPr lang="en-US" sz="3200" i="1" spc="600" dirty="0" err="1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Matja</a:t>
            </a:r>
            <a:r>
              <a:rPr lang="en-SI" sz="3200" i="1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ž Žnidar</a:t>
            </a:r>
            <a:r>
              <a:rPr lang="en-US" sz="3200" i="1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, Premier Field Engineer at Microsoft</a:t>
            </a:r>
          </a:p>
        </p:txBody>
      </p:sp>
    </p:spTree>
    <p:extLst>
      <p:ext uri="{BB962C8B-B14F-4D97-AF65-F5344CB8AC3E}">
        <p14:creationId xmlns:p14="http://schemas.microsoft.com/office/powerpoint/2010/main" val="9234967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7DC667-DAA2-5745-AF37-9FE4C6B14B74}"/>
              </a:ext>
            </a:extLst>
          </p:cNvPr>
          <p:cNvSpPr txBox="1"/>
          <p:nvPr/>
        </p:nvSpPr>
        <p:spPr>
          <a:xfrm>
            <a:off x="6826250" y="774867"/>
            <a:ext cx="10725150" cy="110799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Demo</a:t>
            </a:r>
            <a:endParaRPr lang="en-US" sz="9600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53ABA6-2FAD-4CFD-82D0-533CE49A9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162" y="2746458"/>
            <a:ext cx="19745325" cy="732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17358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7DC667-DAA2-5745-AF37-9FE4C6B14B74}"/>
              </a:ext>
            </a:extLst>
          </p:cNvPr>
          <p:cNvSpPr txBox="1"/>
          <p:nvPr/>
        </p:nvSpPr>
        <p:spPr>
          <a:xfrm>
            <a:off x="6826250" y="774867"/>
            <a:ext cx="10725150" cy="110799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Demo</a:t>
            </a:r>
            <a:endParaRPr lang="en-US" sz="9600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2BB02B-04E2-4A37-847B-D2D8EC381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475" y="1909762"/>
            <a:ext cx="20078700" cy="989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667541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7DC667-DAA2-5745-AF37-9FE4C6B14B74}"/>
              </a:ext>
            </a:extLst>
          </p:cNvPr>
          <p:cNvSpPr txBox="1"/>
          <p:nvPr/>
        </p:nvSpPr>
        <p:spPr>
          <a:xfrm>
            <a:off x="6826250" y="774867"/>
            <a:ext cx="10725150" cy="110799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Demo</a:t>
            </a:r>
            <a:endParaRPr lang="en-US" sz="9600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E39190-D1B7-4EA4-9205-531A357D8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562" y="2446170"/>
            <a:ext cx="19440525" cy="757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240819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C7DC667-DAA2-5745-AF37-9FE4C6B14B74}"/>
              </a:ext>
            </a:extLst>
          </p:cNvPr>
          <p:cNvSpPr txBox="1"/>
          <p:nvPr/>
        </p:nvSpPr>
        <p:spPr>
          <a:xfrm>
            <a:off x="6826250" y="774867"/>
            <a:ext cx="10725150" cy="110799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Demo</a:t>
            </a:r>
            <a:endParaRPr lang="en-US" sz="9600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F634A7-F1F8-4E7E-B598-4D1EC53FB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702" y="1882863"/>
            <a:ext cx="22251645" cy="996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64090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EF02603-A125-481A-B7E5-55C14833B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403" y="1543455"/>
            <a:ext cx="21463108" cy="97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690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EF02603-A125-481A-B7E5-55C14833B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995" y="1543455"/>
            <a:ext cx="16163924" cy="977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8743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0B7EF19-74F9-784D-BEA0-4EF7596287E3}"/>
              </a:ext>
            </a:extLst>
          </p:cNvPr>
          <p:cNvSpPr txBox="1"/>
          <p:nvPr/>
        </p:nvSpPr>
        <p:spPr>
          <a:xfrm>
            <a:off x="1298575" y="2214901"/>
            <a:ext cx="5632450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D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e</a:t>
            </a:r>
            <a:r>
              <a:rPr lang="en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v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S</a:t>
            </a:r>
            <a:r>
              <a:rPr lang="en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e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c</a:t>
            </a:r>
            <a:r>
              <a:rPr lang="en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O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p</a:t>
            </a:r>
            <a:r>
              <a:rPr lang="en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s</a:t>
            </a:r>
            <a:endParaRPr lang="en-US" sz="4400" spc="600" dirty="0">
              <a:solidFill>
                <a:srgbClr val="DE4276"/>
              </a:solidFill>
              <a:latin typeface="Helvetica" pitchFamily="2" charset="0"/>
              <a:ea typeface="Montserrat Light" charset="0"/>
              <a:cs typeface="Montserrat Light" charset="0"/>
            </a:endParaRPr>
          </a:p>
        </p:txBody>
      </p:sp>
      <p:sp>
        <p:nvSpPr>
          <p:cNvPr id="21506" name="TextBox 10">
            <a:extLst>
              <a:ext uri="{FF2B5EF4-FFF2-40B4-BE49-F238E27FC236}">
                <a16:creationId xmlns:a16="http://schemas.microsoft.com/office/drawing/2014/main" id="{E716DD56-61DE-5B4C-9836-8FEA2B07F1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5063" y="2054225"/>
            <a:ext cx="15014575" cy="4144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DevOps is a set of software development practices that combines software development (Dev)</a:t>
            </a:r>
            <a:r>
              <a:rPr lang="en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, </a:t>
            </a: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information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technology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</a:t>
            </a: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security</a:t>
            </a:r>
            <a:r>
              <a:rPr lang="en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(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S</a:t>
            </a:r>
            <a:r>
              <a:rPr lang="en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e</a:t>
            </a: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</a:t>
            </a:r>
            <a:r>
              <a:rPr lang="en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) </a:t>
            </a: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and information technology operations (Ops) to shorten the systems development life cycle while delivering features, fixes, and updates frequently in close alignment with business objectives.</a:t>
            </a:r>
            <a:endParaRPr lang="en" altLang="sr-Latn-RS" dirty="0">
              <a:solidFill>
                <a:schemeClr val="tx2"/>
              </a:solidFill>
              <a:latin typeface="Helvetica" pitchFamily="2" charset="0"/>
              <a:ea typeface="Montserrat Light"/>
              <a:cs typeface="Montserrat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DF8F5-4FC0-4BA6-8854-550D5063486E}"/>
              </a:ext>
            </a:extLst>
          </p:cNvPr>
          <p:cNvSpPr txBox="1"/>
          <p:nvPr/>
        </p:nvSpPr>
        <p:spPr>
          <a:xfrm>
            <a:off x="1298575" y="7069348"/>
            <a:ext cx="5632450" cy="14465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sl-SI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Infrastructure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 as </a:t>
            </a:r>
            <a:r>
              <a:rPr lang="sl-SI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code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 (</a:t>
            </a:r>
            <a:r>
              <a:rPr lang="sl-SI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IaC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)</a:t>
            </a:r>
            <a:endParaRPr lang="en-US" sz="4400" spc="600" dirty="0">
              <a:solidFill>
                <a:srgbClr val="DE4276"/>
              </a:solidFill>
              <a:latin typeface="Helvetica" pitchFamily="2" charset="0"/>
              <a:ea typeface="Montserrat Light" charset="0"/>
              <a:cs typeface="Montserrat Light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693759-E278-4B4D-8D87-21DB2A6648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85063" y="6908672"/>
            <a:ext cx="15014575" cy="2482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Infrastructure as code (</a:t>
            </a:r>
            <a:r>
              <a:rPr lang="en-US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IaC</a:t>
            </a: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) is the process of managing and provisioning computer data centers through machine-readable definition files, rather than physical hardware configuration or interactive configuration tools.</a:t>
            </a:r>
            <a:endParaRPr lang="en" altLang="sr-Latn-RS" dirty="0">
              <a:solidFill>
                <a:schemeClr val="tx2"/>
              </a:solidFill>
              <a:latin typeface="Helvetica" pitchFamily="2" charset="0"/>
              <a:ea typeface="Montserrat Light"/>
              <a:cs typeface="Montserrat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EF02603-A125-481A-B7E5-55C14833B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995" y="1884119"/>
            <a:ext cx="16163924" cy="909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3595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166B21C-AD3F-1A43-9E0F-402C58E63718}"/>
              </a:ext>
            </a:extLst>
          </p:cNvPr>
          <p:cNvSpPr txBox="1"/>
          <p:nvPr/>
        </p:nvSpPr>
        <p:spPr>
          <a:xfrm>
            <a:off x="6826250" y="1847850"/>
            <a:ext cx="10725150" cy="11080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SI" sz="6600" spc="600" dirty="0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2 principles of </a:t>
            </a:r>
            <a:r>
              <a:rPr lang="en-SI" sz="6600" spc="600" dirty="0" err="1">
                <a:solidFill>
                  <a:srgbClr val="DE4276"/>
                </a:solidFill>
                <a:latin typeface="Helvetica" pitchFamily="2" charset="0"/>
                <a:ea typeface="Montserrat" charset="0"/>
                <a:cs typeface="Montserrat" charset="0"/>
              </a:rPr>
              <a:t>IaC</a:t>
            </a:r>
            <a:endParaRPr lang="en-US" sz="9600" spc="600" dirty="0">
              <a:solidFill>
                <a:srgbClr val="DE4276"/>
              </a:solidFill>
              <a:latin typeface="Helvetica" pitchFamily="2" charset="0"/>
              <a:ea typeface="Montserrat" charset="0"/>
              <a:cs typeface="Montserrat" charset="0"/>
            </a:endParaRPr>
          </a:p>
        </p:txBody>
      </p:sp>
      <p:sp>
        <p:nvSpPr>
          <p:cNvPr id="234499" name="TextBox 8">
            <a:extLst>
              <a:ext uri="{FF2B5EF4-FFF2-40B4-BE49-F238E27FC236}">
                <a16:creationId xmlns:a16="http://schemas.microsoft.com/office/drawing/2014/main" id="{EB917A61-9016-EB48-80C3-F00D738712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47975" y="3544888"/>
            <a:ext cx="8682038" cy="1184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sr-Latn-RS" sz="5400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Scripting</a:t>
            </a:r>
          </a:p>
        </p:txBody>
      </p:sp>
      <p:sp>
        <p:nvSpPr>
          <p:cNvPr id="234500" name="TextBox 5">
            <a:extLst>
              <a:ext uri="{FF2B5EF4-FFF2-40B4-BE49-F238E27FC236}">
                <a16:creationId xmlns:a16="http://schemas.microsoft.com/office/drawing/2014/main" id="{E96AD963-4593-8049-8EF3-CEBCDF56A1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47638" y="3544888"/>
            <a:ext cx="8682037" cy="1184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sr-Latn-RS" sz="5400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Declerative</a:t>
            </a:r>
            <a:endParaRPr lang="en-US" altLang="sr-Latn-RS" sz="5400" dirty="0">
              <a:solidFill>
                <a:schemeClr val="tx2"/>
              </a:solidFill>
              <a:latin typeface="Helvetica" pitchFamily="2" charset="0"/>
              <a:ea typeface="Montserrat Light"/>
              <a:cs typeface="Montserrat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F1AC940-6597-4D86-912A-825839B26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7975" y="4729764"/>
            <a:ext cx="8466364" cy="6254483"/>
          </a:xfrm>
          <a:prstGeom prst="rect">
            <a:avLst/>
          </a:prstGeom>
        </p:spPr>
      </p:pic>
      <p:pic>
        <p:nvPicPr>
          <p:cNvPr id="4" name="Picture 3" descr="A person in a red shirt&#10;&#10;Description automatically generated">
            <a:extLst>
              <a:ext uri="{FF2B5EF4-FFF2-40B4-BE49-F238E27FC236}">
                <a16:creationId xmlns:a16="http://schemas.microsoft.com/office/drawing/2014/main" id="{CA861854-801B-4813-8487-2C96A0ADF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3313" y="4852387"/>
            <a:ext cx="7747399" cy="546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8299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44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44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45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45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499" grpId="0"/>
      <p:bldP spid="23450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0B7EF19-74F9-784D-BEA0-4EF7596287E3}"/>
              </a:ext>
            </a:extLst>
          </p:cNvPr>
          <p:cNvSpPr txBox="1"/>
          <p:nvPr/>
        </p:nvSpPr>
        <p:spPr>
          <a:xfrm>
            <a:off x="1400175" y="3207697"/>
            <a:ext cx="5632450" cy="14465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sl-SI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Continuous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 </a:t>
            </a:r>
            <a:r>
              <a:rPr lang="sl-SI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deployment</a:t>
            </a:r>
            <a:r>
              <a:rPr lang="en-US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 (CD) </a:t>
            </a:r>
          </a:p>
        </p:txBody>
      </p:sp>
      <p:sp>
        <p:nvSpPr>
          <p:cNvPr id="21506" name="TextBox 10">
            <a:extLst>
              <a:ext uri="{FF2B5EF4-FFF2-40B4-BE49-F238E27FC236}">
                <a16:creationId xmlns:a16="http://schemas.microsoft.com/office/drawing/2014/main" id="{E716DD56-61DE-5B4C-9836-8FEA2B07F1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6663" y="3047021"/>
            <a:ext cx="15014575" cy="2482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Continuous deployment is a software engineering approach in which software functionalities are delivered frequently through automated deployments.</a:t>
            </a:r>
            <a:endParaRPr lang="en" altLang="sr-Latn-RS" dirty="0">
              <a:solidFill>
                <a:schemeClr val="tx2"/>
              </a:solidFill>
              <a:latin typeface="Helvetica" pitchFamily="2" charset="0"/>
              <a:ea typeface="Montserrat Light"/>
              <a:cs typeface="Montserrat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5DF8F5-4FC0-4BA6-8854-550D5063486E}"/>
              </a:ext>
            </a:extLst>
          </p:cNvPr>
          <p:cNvSpPr txBox="1"/>
          <p:nvPr/>
        </p:nvSpPr>
        <p:spPr>
          <a:xfrm>
            <a:off x="1400175" y="1423290"/>
            <a:ext cx="5632450" cy="14465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sl-SI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Continuous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 </a:t>
            </a:r>
            <a:r>
              <a:rPr lang="sl-SI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integration</a:t>
            </a:r>
            <a:r>
              <a:rPr lang="en-US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 (CI) 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 </a:t>
            </a:r>
            <a:endParaRPr lang="en-US" sz="4400" spc="600" dirty="0">
              <a:solidFill>
                <a:srgbClr val="DE4276"/>
              </a:solidFill>
              <a:latin typeface="Helvetica" pitchFamily="2" charset="0"/>
              <a:ea typeface="Montserrat Light" charset="0"/>
              <a:cs typeface="Montserrat Light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693759-E278-4B4D-8D87-21DB2A6648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6663" y="1262614"/>
            <a:ext cx="15014575" cy="1651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sl-SI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C</a:t>
            </a:r>
            <a:r>
              <a:rPr lang="en-US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ontinuous</a:t>
            </a: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integration is the practice of merging all developer working copies to a shared mainline several times a day.</a:t>
            </a:r>
            <a:endParaRPr lang="en" altLang="sr-Latn-RS" dirty="0">
              <a:solidFill>
                <a:schemeClr val="tx2"/>
              </a:solidFill>
              <a:latin typeface="Helvetica" pitchFamily="2" charset="0"/>
              <a:ea typeface="Montserrat Light"/>
              <a:cs typeface="Montserrat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93ADDD-9E1B-4CE6-A9EC-002F7D74B8B5}"/>
              </a:ext>
            </a:extLst>
          </p:cNvPr>
          <p:cNvSpPr txBox="1"/>
          <p:nvPr/>
        </p:nvSpPr>
        <p:spPr>
          <a:xfrm>
            <a:off x="1400175" y="6028221"/>
            <a:ext cx="5632450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sl-SI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Azure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 </a:t>
            </a:r>
            <a:r>
              <a:rPr lang="sl-SI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DevOps</a:t>
            </a:r>
            <a:r>
              <a:rPr lang="sl-SI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 </a:t>
            </a:r>
            <a:endParaRPr lang="en-US" sz="4400" spc="600" dirty="0">
              <a:solidFill>
                <a:srgbClr val="DE4276"/>
              </a:solidFill>
              <a:latin typeface="Helvetica" pitchFamily="2" charset="0"/>
              <a:ea typeface="Montserrat Light" charset="0"/>
              <a:cs typeface="Montserrat Light" charset="0"/>
            </a:endParaRP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412B5DC8-050C-4BF1-A13A-C1C6EB89FE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6663" y="5867545"/>
            <a:ext cx="15014575" cy="2482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Azure DevOps provides development collaboration tools including high-performance pipelines, free private Git repositories, configurable Kanban boards, and extensive automated and continuous testing capabilities.</a:t>
            </a:r>
            <a:endParaRPr lang="en" altLang="sr-Latn-RS" dirty="0">
              <a:solidFill>
                <a:schemeClr val="tx2"/>
              </a:solidFill>
              <a:latin typeface="Helvetica" pitchFamily="2" charset="0"/>
              <a:ea typeface="Montserrat Light"/>
              <a:cs typeface="Montserrat Ligh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F4C2B8-842C-4360-8E78-E8BB3C24D468}"/>
              </a:ext>
            </a:extLst>
          </p:cNvPr>
          <p:cNvSpPr txBox="1"/>
          <p:nvPr/>
        </p:nvSpPr>
        <p:spPr>
          <a:xfrm>
            <a:off x="1400175" y="8693580"/>
            <a:ext cx="5632450" cy="14465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sl-SI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Terraform</a:t>
            </a:r>
            <a:r>
              <a:rPr lang="en-US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 (by </a:t>
            </a:r>
            <a:r>
              <a:rPr lang="en-US" sz="4400" spc="600" dirty="0" err="1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Hashicorp</a:t>
            </a:r>
            <a:r>
              <a:rPr lang="en-US" sz="4400" spc="600" dirty="0">
                <a:solidFill>
                  <a:srgbClr val="DE4276"/>
                </a:solidFill>
                <a:latin typeface="Helvetica" pitchFamily="2" charset="0"/>
                <a:ea typeface="Montserrat Light" charset="0"/>
                <a:cs typeface="Montserrat Light" charset="0"/>
              </a:rPr>
              <a:t>)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F496AB84-2976-4A83-8F9A-DA99DAEBFE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6663" y="8532904"/>
            <a:ext cx="15014575" cy="3313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Terraform is an open-source infrastructure as code software tool that enables users to define and provision a datacenter infrastructure using a high-level configuration language known as </a:t>
            </a:r>
            <a:r>
              <a:rPr lang="en-US" altLang="sr-Latn-RS" dirty="0" err="1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Hashicorp</a:t>
            </a:r>
            <a:r>
              <a:rPr lang="en-US" altLang="sr-Latn-RS" dirty="0">
                <a:solidFill>
                  <a:schemeClr val="tx2"/>
                </a:solidFill>
                <a:latin typeface="Helvetica" pitchFamily="2" charset="0"/>
                <a:ea typeface="Montserrat Light"/>
                <a:cs typeface="Montserrat Light"/>
              </a:rPr>
              <a:t> Configuration Language (HCL), or optionally JSON.</a:t>
            </a:r>
            <a:endParaRPr lang="en" altLang="sr-Latn-RS" dirty="0">
              <a:solidFill>
                <a:schemeClr val="tx2"/>
              </a:solidFill>
              <a:latin typeface="Helvetica" pitchFamily="2" charset="0"/>
              <a:ea typeface="Montserrat Light"/>
              <a:cs typeface="Montserrat Light"/>
            </a:endParaRPr>
          </a:p>
        </p:txBody>
      </p:sp>
    </p:spTree>
    <p:extLst>
      <p:ext uri="{BB962C8B-B14F-4D97-AF65-F5344CB8AC3E}">
        <p14:creationId xmlns:p14="http://schemas.microsoft.com/office/powerpoint/2010/main" val="4808911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1506" grpId="0"/>
      <p:bldP spid="6" grpId="0"/>
      <p:bldP spid="7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0F46F4-6A3B-E44D-A4C0-0E3EB4335A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7" y="0"/>
            <a:ext cx="24374944" cy="1371090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BDB15F5-F277-C64F-B225-5BDD42D1D464}"/>
              </a:ext>
            </a:extLst>
          </p:cNvPr>
          <p:cNvSpPr txBox="1"/>
          <p:nvPr/>
        </p:nvSpPr>
        <p:spPr>
          <a:xfrm>
            <a:off x="1092272" y="9617046"/>
            <a:ext cx="777801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7200" spc="3000" dirty="0">
                <a:solidFill>
                  <a:srgbClr val="D2D3D4"/>
                </a:solidFill>
                <a:latin typeface="Helvetica" pitchFamily="2" charset="0"/>
                <a:ea typeface="Montserrat" charset="0"/>
                <a:cs typeface="Montserrat" charset="0"/>
              </a:rPr>
              <a:t>DEMO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E3AFB1-0AF9-2B4A-97DE-C531D1A4F864}"/>
              </a:ext>
            </a:extLst>
          </p:cNvPr>
          <p:cNvSpPr/>
          <p:nvPr/>
        </p:nvSpPr>
        <p:spPr>
          <a:xfrm>
            <a:off x="493441" y="9208176"/>
            <a:ext cx="8975679" cy="3126064"/>
          </a:xfrm>
          <a:prstGeom prst="rect">
            <a:avLst/>
          </a:prstGeom>
          <a:noFill/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latin typeface="Montserrat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efault Theme">
  <a:themeElements>
    <a:clrScheme name="Ghost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NT_Byte_template" id="{768D21C0-08AE-4E43-8063-03368C87870D}" vid="{AC2B3818-4C5F-8F46-B8E2-CB98AB7063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527</Words>
  <Application>Microsoft Office PowerPoint</Application>
  <PresentationFormat>Custom</PresentationFormat>
  <Paragraphs>45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Arial</vt:lpstr>
      <vt:lpstr>Calibri</vt:lpstr>
      <vt:lpstr>Calibri Light</vt:lpstr>
      <vt:lpstr>Helvetica</vt:lpstr>
      <vt:lpstr>Lato</vt:lpstr>
      <vt:lpstr>Lato Light</vt:lpstr>
      <vt:lpstr>Montserrat</vt:lpstr>
      <vt:lpstr>Montserrat Hairline</vt:lpstr>
      <vt:lpstr>Montserrat Light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Matjaz Znidar</dc:creator>
  <cp:lastModifiedBy>Matjaz Znidar</cp:lastModifiedBy>
  <cp:revision>1</cp:revision>
  <dcterms:created xsi:type="dcterms:W3CDTF">2019-05-20T21:11:25Z</dcterms:created>
  <dcterms:modified xsi:type="dcterms:W3CDTF">2019-05-20T21:15:49Z</dcterms:modified>
</cp:coreProperties>
</file>